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8" r:id="rId2"/>
    <p:sldId id="273" r:id="rId3"/>
    <p:sldId id="259" r:id="rId4"/>
    <p:sldId id="290" r:id="rId5"/>
    <p:sldId id="291" r:id="rId6"/>
    <p:sldId id="270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7" r:id="rId15"/>
    <p:sldId id="289" r:id="rId16"/>
    <p:sldId id="2485" r:id="rId17"/>
    <p:sldId id="2486" r:id="rId18"/>
    <p:sldId id="278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BF400-B419-4C41-B15E-4DCF710494F1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F29C5-4674-44C4-881E-85399559093E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6E66-A287-4950-8A36-E3E835BCAF78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59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50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061BAB78-0E5A-47FE-B05A-43044370292B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6EA4-7696-4BC5-A222-5648C858EAC8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0FAA-4C8F-4E48-B81A-723207C7FD35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880E-297B-4515-993B-EFA876D339D7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3C8F-4DBB-4593-8476-1661562C469C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C9441-E33A-4231-9B06-3CE7559986C5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46CD243F-E42B-4AEB-864B-A51FF7922068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  <p:sldLayoutId id="2147483670" r:id="rId12"/>
    <p:sldLayoutId id="214748367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ndtools.com/pages/article/ei-quiz.htm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pokxGTkRSg" TargetMode="External"/><Relationship Id="rId2" Type="http://schemas.openxmlformats.org/officeDocument/2006/relationships/hyperlink" Target="https://www.youtube.com/watch?v=NXbGIilFidA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ichardlambroff.wixsite.com/portfolio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Business processes</a:t>
            </a:r>
            <a:br>
              <a:rPr lang="en-US" dirty="0">
                <a:cs typeface="Times New Roman" panose="02020603050405020304" pitchFamily="18" charset="0"/>
              </a:rPr>
            </a:br>
            <a:r>
              <a:rPr lang="en-US" dirty="0">
                <a:cs typeface="Times New Roman" panose="02020603050405020304" pitchFamily="18" charset="0"/>
              </a:rPr>
              <a:t>bdat1003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122" y="4446510"/>
            <a:ext cx="6858000" cy="109728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Week 1: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Course Overview &amp; Introduction to Business Processes-Big Data</a:t>
            </a:r>
          </a:p>
          <a:p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Instructor:</a:t>
            </a:r>
          </a:p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Rick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Lambroff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BA6BD-D0FE-4BDF-87CC-C2BC07883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50870"/>
            <a:ext cx="6751983" cy="744530"/>
          </a:xfrm>
          <a:solidFill>
            <a:schemeClr val="bg2">
              <a:lumMod val="1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 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MAJOR RESEARCH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164" y="1824029"/>
            <a:ext cx="9372600" cy="4483101"/>
          </a:xfrm>
        </p:spPr>
        <p:txBody>
          <a:bodyPr>
            <a:normAutofit fontScale="92500" lnSpcReduction="20000"/>
          </a:bodyPr>
          <a:lstStyle/>
          <a:p>
            <a:pPr marL="109728" indent="0">
              <a:spcBef>
                <a:spcPts val="600"/>
              </a:spcBef>
              <a:spcAft>
                <a:spcPts val="600"/>
              </a:spcAft>
              <a:buNone/>
            </a:pPr>
            <a:endParaRPr lang="en-CA" sz="2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dirty="0"/>
              <a:t>MRPs are part of the applied learning model in BDAT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dirty="0"/>
              <a:t>These projects span over the course of your two academic terms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CA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CA" dirty="0"/>
          </a:p>
          <a:p>
            <a:pPr marL="109728" indent="0">
              <a:spcBef>
                <a:spcPts val="1200"/>
              </a:spcBef>
              <a:spcAft>
                <a:spcPts val="600"/>
              </a:spcAft>
              <a:buNone/>
            </a:pPr>
            <a:endParaRPr lang="en-CA" dirty="0">
              <a:solidFill>
                <a:prstClr val="black"/>
              </a:solidFill>
            </a:endParaRPr>
          </a:p>
          <a:p>
            <a:pPr marL="109728" indent="0">
              <a:spcBef>
                <a:spcPts val="1200"/>
              </a:spcBef>
              <a:spcAft>
                <a:spcPts val="600"/>
              </a:spcAft>
              <a:buNone/>
            </a:pPr>
            <a:endParaRPr lang="en-CA" dirty="0">
              <a:solidFill>
                <a:prstClr val="black"/>
              </a:solidFill>
            </a:endParaRPr>
          </a:p>
          <a:p>
            <a:pPr marL="109728" indent="0">
              <a:spcBef>
                <a:spcPts val="1200"/>
              </a:spcBef>
              <a:spcAft>
                <a:spcPts val="600"/>
              </a:spcAft>
              <a:buNone/>
            </a:pPr>
            <a:endParaRPr lang="en-CA" dirty="0">
              <a:solidFill>
                <a:schemeClr val="bg2">
                  <a:lumMod val="25000"/>
                </a:schemeClr>
              </a:solidFill>
            </a:endParaRPr>
          </a:p>
          <a:p>
            <a:pPr marL="109728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CA" dirty="0">
                <a:solidFill>
                  <a:schemeClr val="bg2">
                    <a:lumMod val="25000"/>
                  </a:schemeClr>
                </a:solidFill>
              </a:rPr>
              <a:t>The research for these projects can be completed in collaboration with community organizations from the private, public, and not-for-profit sectors. </a:t>
            </a:r>
          </a:p>
          <a:p>
            <a:pPr marL="566928" indent="-457200">
              <a:spcBef>
                <a:spcPts val="1200"/>
              </a:spcBef>
              <a:spcAft>
                <a:spcPts val="600"/>
              </a:spcAft>
              <a:buAutoNum type="arabicPeriod"/>
            </a:pPr>
            <a:endParaRPr lang="en-CA" i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57DB4-17CD-4884-9442-710FC406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70DEFD-C357-4E94-B8F3-AA141A78E858}"/>
              </a:ext>
            </a:extLst>
          </p:cNvPr>
          <p:cNvSpPr/>
          <p:nvPr/>
        </p:nvSpPr>
        <p:spPr>
          <a:xfrm>
            <a:off x="2186608" y="3544956"/>
            <a:ext cx="2544418" cy="159688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2">
                    <a:lumMod val="10000"/>
                  </a:schemeClr>
                </a:solidFill>
              </a:rPr>
              <a:t>Semester 1:</a:t>
            </a:r>
          </a:p>
          <a:p>
            <a:pPr algn="ctr"/>
            <a:r>
              <a:rPr lang="en-CA" dirty="0">
                <a:solidFill>
                  <a:schemeClr val="accent4">
                    <a:lumMod val="75000"/>
                  </a:schemeClr>
                </a:solidFill>
              </a:rPr>
              <a:t>Proposal Development</a:t>
            </a:r>
          </a:p>
          <a:p>
            <a:pPr algn="ctr"/>
            <a:r>
              <a:rPr lang="en-CA" dirty="0">
                <a:solidFill>
                  <a:schemeClr val="bg2">
                    <a:lumMod val="10000"/>
                  </a:schemeClr>
                </a:solidFill>
              </a:rPr>
              <a:t>Business Processes &amp; Modelling (BDAT1003)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3F3D8C-CB2A-4C55-B70C-5FFCBF0C3C49}"/>
              </a:ext>
            </a:extLst>
          </p:cNvPr>
          <p:cNvSpPr/>
          <p:nvPr/>
        </p:nvSpPr>
        <p:spPr>
          <a:xfrm>
            <a:off x="7215808" y="3515139"/>
            <a:ext cx="2789584" cy="1596886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2">
                    <a:lumMod val="10000"/>
                  </a:schemeClr>
                </a:solidFill>
              </a:rPr>
              <a:t>Semester 2:</a:t>
            </a:r>
          </a:p>
          <a:p>
            <a:pPr algn="ctr"/>
            <a:r>
              <a:rPr lang="en-CA" dirty="0">
                <a:solidFill>
                  <a:schemeClr val="accent4">
                    <a:lumMod val="75000"/>
                  </a:schemeClr>
                </a:solidFill>
              </a:rPr>
              <a:t>Research Implementation</a:t>
            </a:r>
          </a:p>
          <a:p>
            <a:pPr algn="ctr"/>
            <a:r>
              <a:rPr lang="en-CA" dirty="0">
                <a:solidFill>
                  <a:schemeClr val="bg2">
                    <a:lumMod val="10000"/>
                  </a:schemeClr>
                </a:solidFill>
              </a:rPr>
              <a:t>Data Analytics Project (BDAT1011)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1FAEEE-CEEF-4B9E-930D-5E5A078D3C33}"/>
              </a:ext>
            </a:extLst>
          </p:cNvPr>
          <p:cNvSpPr/>
          <p:nvPr/>
        </p:nvSpPr>
        <p:spPr>
          <a:xfrm>
            <a:off x="5055705" y="3967369"/>
            <a:ext cx="1835423" cy="513519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876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634" y="387480"/>
            <a:ext cx="8146776" cy="744530"/>
          </a:xfrm>
          <a:solidFill>
            <a:schemeClr val="bg2">
              <a:lumMod val="1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 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BUSINESS PROCESS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653" y="5004094"/>
            <a:ext cx="9372600" cy="1466426"/>
          </a:xfrm>
        </p:spPr>
        <p:txBody>
          <a:bodyPr>
            <a:normAutofit/>
          </a:bodyPr>
          <a:lstStyle/>
          <a:p>
            <a:pPr marL="109728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CA" sz="1900" dirty="0"/>
              <a:t>Once you have selected your project, the next step is to understand the business process underlying the data that you’re going to be working with.</a:t>
            </a:r>
          </a:p>
          <a:p>
            <a:pPr marL="45720" indent="0">
              <a:buNone/>
            </a:pPr>
            <a:r>
              <a:rPr lang="en-CA" sz="1900" dirty="0"/>
              <a:t>We will be covering material from May 26</a:t>
            </a:r>
            <a:r>
              <a:rPr lang="en-CA" sz="1900" baseline="30000" dirty="0"/>
              <a:t>th</a:t>
            </a:r>
            <a:r>
              <a:rPr lang="en-CA" sz="1900" dirty="0"/>
              <a:t> ; with your first “business process visualization due on June 9</a:t>
            </a:r>
            <a:r>
              <a:rPr lang="en-CA" sz="1900" baseline="30000" dirty="0"/>
              <a:t>th</a:t>
            </a:r>
            <a:r>
              <a:rPr lang="en-CA" sz="1900" dirty="0"/>
              <a:t>.</a:t>
            </a:r>
          </a:p>
          <a:p>
            <a:pPr marL="566928" indent="-457200">
              <a:spcBef>
                <a:spcPts val="1200"/>
              </a:spcBef>
              <a:spcAft>
                <a:spcPts val="600"/>
              </a:spcAft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57DB4-17CD-4884-9442-710FC406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Diagram&#10;&#10;Car Loan Process">
            <a:extLst>
              <a:ext uri="{FF2B5EF4-FFF2-40B4-BE49-F238E27FC236}">
                <a16:creationId xmlns:a16="http://schemas.microsoft.com/office/drawing/2014/main" id="{8463BB78-AF08-4C6A-A73A-058DEF024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887" y="1272209"/>
            <a:ext cx="7752523" cy="358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9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790" y="483225"/>
            <a:ext cx="7116418" cy="744530"/>
          </a:xfrm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r>
              <a:rPr lang="en-US" sz="4800" dirty="0"/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Modelling your own bpm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5788277"/>
            <a:ext cx="9372600" cy="961325"/>
          </a:xfrm>
        </p:spPr>
        <p:txBody>
          <a:bodyPr>
            <a:normAutofit/>
          </a:bodyPr>
          <a:lstStyle/>
          <a:p>
            <a:pPr marL="109728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CA" sz="1800" dirty="0"/>
              <a:t>This type of visualization will be included as part of your preliminary MRP presentation. In addition to modelling your client’s process</a:t>
            </a:r>
            <a:r>
              <a:rPr lang="en-CA" sz="1800" dirty="0">
                <a:solidFill>
                  <a:schemeClr val="bg2">
                    <a:lumMod val="50000"/>
                  </a:schemeClr>
                </a:solidFill>
              </a:rPr>
              <a:t>, you will also need to develop a business process model for how you’re going to go about the analysis you’ll be conducting.</a:t>
            </a:r>
          </a:p>
          <a:p>
            <a:pPr marL="109728" indent="0">
              <a:spcBef>
                <a:spcPts val="1200"/>
              </a:spcBef>
              <a:spcAft>
                <a:spcPts val="600"/>
              </a:spcAft>
              <a:buNone/>
            </a:pPr>
            <a:endParaRPr lang="en-CA" sz="1800" dirty="0"/>
          </a:p>
          <a:p>
            <a:pPr marL="566928" indent="-457200">
              <a:spcBef>
                <a:spcPts val="1200"/>
              </a:spcBef>
              <a:spcAft>
                <a:spcPts val="600"/>
              </a:spcAft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57DB4-17CD-4884-9442-710FC406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Image result for data analytics lifecycle">
            <a:extLst>
              <a:ext uri="{FF2B5EF4-FFF2-40B4-BE49-F238E27FC236}">
                <a16:creationId xmlns:a16="http://schemas.microsoft.com/office/drawing/2014/main" id="{1B98571A-E8EA-4A4F-9B67-DF9C69C9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356" y="1508819"/>
            <a:ext cx="7845287" cy="412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2052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9983" y="762905"/>
            <a:ext cx="8130209" cy="744530"/>
          </a:xfrm>
          <a:solidFill>
            <a:schemeClr val="bg2">
              <a:lumMod val="1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 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Preliminary MRP </a:t>
            </a:r>
            <a:r>
              <a:rPr lang="en-US" sz="4800" dirty="0" err="1">
                <a:solidFill>
                  <a:schemeClr val="bg2">
                    <a:lumMod val="75000"/>
                  </a:schemeClr>
                </a:solidFill>
              </a:rPr>
              <a:t>pRESENTATION</a:t>
            </a:r>
            <a:endParaRPr lang="en-US" sz="4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1687" y="2276170"/>
            <a:ext cx="9372600" cy="3674057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CA" sz="2800" dirty="0"/>
              <a:t>The Preliminary MRP (Major Research Project) Presentation will build from your Project Charter, providing more detail about how you’re going to go about the research and analysis.</a:t>
            </a:r>
          </a:p>
          <a:p>
            <a:pPr marL="45720" indent="0">
              <a:buNone/>
            </a:pPr>
            <a:r>
              <a:rPr lang="en-CA" sz="2800" dirty="0"/>
              <a:t>This will be an important step in helping you (and your client) figure out </a:t>
            </a:r>
            <a:r>
              <a:rPr lang="en-CA" sz="2800" dirty="0">
                <a:solidFill>
                  <a:schemeClr val="bg2">
                    <a:lumMod val="50000"/>
                  </a:schemeClr>
                </a:solidFill>
              </a:rPr>
              <a:t>what’s feasible </a:t>
            </a:r>
            <a:r>
              <a:rPr lang="en-CA" sz="2800" dirty="0"/>
              <a:t>given the </a:t>
            </a:r>
            <a:r>
              <a:rPr lang="en-CA" sz="2800" dirty="0">
                <a:solidFill>
                  <a:schemeClr val="bg2">
                    <a:lumMod val="50000"/>
                  </a:schemeClr>
                </a:solidFill>
              </a:rPr>
              <a:t>tools, techniques, and timeframes </a:t>
            </a:r>
            <a:r>
              <a:rPr lang="en-CA" sz="2800" dirty="0"/>
              <a:t>we have to work with.</a:t>
            </a:r>
          </a:p>
          <a:p>
            <a:pPr marL="45720" indent="0">
              <a:buNone/>
            </a:pPr>
            <a:r>
              <a:rPr lang="en-CA" sz="2800" dirty="0"/>
              <a:t>We’ll cover what goes into the Preliminary MRP in class from Week’s 2-6</a:t>
            </a:r>
            <a:r>
              <a:rPr lang="en-CA" sz="2800" baseline="30000" dirty="0"/>
              <a:t> </a:t>
            </a:r>
            <a:r>
              <a:rPr lang="en-CA" sz="2800" dirty="0"/>
              <a:t>, and the presentation will be due on 23</a:t>
            </a:r>
            <a:r>
              <a:rPr lang="en-CA" sz="2800" baseline="30000" dirty="0"/>
              <a:t>rd</a:t>
            </a:r>
            <a:r>
              <a:rPr lang="en-CA" sz="2800" dirty="0"/>
              <a:t> June 2023.</a:t>
            </a:r>
          </a:p>
          <a:p>
            <a:pPr marL="0" indent="0">
              <a:buNone/>
            </a:pPr>
            <a:endParaRPr lang="en-CA" sz="1800" i="1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57DB4-17CD-4884-9442-710FC406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5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713" y="535108"/>
            <a:ext cx="7997687" cy="744530"/>
          </a:xfrm>
          <a:solidFill>
            <a:schemeClr val="bg2">
              <a:lumMod val="1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 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PRELIMINARY MRP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6576" y="2850027"/>
            <a:ext cx="2794920" cy="1548892"/>
          </a:xfrm>
        </p:spPr>
        <p:txBody>
          <a:bodyPr>
            <a:normAutofit fontScale="2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7200" b="1" dirty="0">
                <a:solidFill>
                  <a:schemeClr val="bg2">
                    <a:lumMod val="25000"/>
                  </a:schemeClr>
                </a:solidFill>
              </a:rPr>
              <a:t>Note: </a:t>
            </a:r>
            <a:r>
              <a:rPr lang="en-CA" sz="7200" dirty="0">
                <a:solidFill>
                  <a:schemeClr val="bg2">
                    <a:lumMod val="25000"/>
                  </a:schemeClr>
                </a:solidFill>
              </a:rPr>
              <a:t>Presentation submissions (video) on June 23</a:t>
            </a:r>
            <a:r>
              <a:rPr lang="en-CA" sz="7200" baseline="30000" dirty="0">
                <a:solidFill>
                  <a:schemeClr val="bg2">
                    <a:lumMod val="25000"/>
                  </a:schemeClr>
                </a:solidFill>
              </a:rPr>
              <a:t>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2">
                    <a:lumMod val="25000"/>
                  </a:schemeClr>
                </a:solidFill>
              </a:rPr>
              <a:t>Evaluation breakdown is 10% written, 10% for the presentation for a total of 20% towards your final grade</a:t>
            </a:r>
          </a:p>
          <a:p>
            <a:pPr marL="0" indent="0">
              <a:buNone/>
            </a:pPr>
            <a:endParaRPr lang="en-US" sz="7200" dirty="0">
              <a:solidFill>
                <a:schemeClr val="bg2">
                  <a:lumMod val="25000"/>
                </a:schemeClr>
              </a:solidFill>
            </a:endParaRPr>
          </a:p>
          <a:p>
            <a:pPr marL="4572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57DB4-17CD-4884-9442-710FC406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D17A67-3895-4704-8C58-291C20115774}"/>
              </a:ext>
            </a:extLst>
          </p:cNvPr>
          <p:cNvSpPr txBox="1">
            <a:spLocks/>
          </p:cNvSpPr>
          <p:nvPr/>
        </p:nvSpPr>
        <p:spPr>
          <a:xfrm>
            <a:off x="2060713" y="1279638"/>
            <a:ext cx="5429978" cy="54259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400" b="1" dirty="0"/>
              <a:t>Introduction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Background about the topic 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Why the project is being done and for whom?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1400" b="1" dirty="0"/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400" b="1" dirty="0"/>
              <a:t>Project Objectives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What’s the specific “research problem” being addressed?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What’s in and out of scope for this project? 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What outcomes do you hope to achieve?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1400" b="1" dirty="0"/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400" b="1" dirty="0"/>
              <a:t>Business Process Visualization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How does the clients business process work?</a:t>
            </a:r>
          </a:p>
          <a:p>
            <a:pPr>
              <a:spcBef>
                <a:spcPts val="0"/>
              </a:spcBef>
            </a:pPr>
            <a:endParaRPr lang="en-US" sz="1400" dirty="0"/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400" b="1" dirty="0"/>
              <a:t>Data Analysis Plan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How the analysis will be conducted (i.e.,</a:t>
            </a:r>
            <a:r>
              <a:rPr lang="en-US" sz="1400" b="1" dirty="0"/>
              <a:t> methods</a:t>
            </a:r>
            <a:r>
              <a:rPr lang="en-US" sz="1400" dirty="0"/>
              <a:t>)?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What is your business process for doing the work look like?</a:t>
            </a:r>
            <a:endParaRPr lang="en-US" sz="1400" b="1" dirty="0"/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1400" b="1" dirty="0"/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400" b="1" dirty="0"/>
              <a:t>Ethics and Data Management Plan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How will the ethical and management components be managed?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1400" b="1" dirty="0"/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400" b="1" dirty="0"/>
              <a:t>Preliminary Project Charter 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What are you proposing to finalize as your binding contract with stakeholder?</a:t>
            </a:r>
          </a:p>
          <a:p>
            <a:pPr>
              <a:spcBef>
                <a:spcPts val="0"/>
              </a:spcBef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/>
              <a:t>Proposed suggestions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Your suggestions to improve or recreate for the business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1400" b="1" dirty="0"/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400" b="1" dirty="0"/>
              <a:t>Appendices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Reference list and other supporting materials</a:t>
            </a:r>
          </a:p>
        </p:txBody>
      </p:sp>
    </p:spTree>
    <p:extLst>
      <p:ext uri="{BB962C8B-B14F-4D97-AF65-F5344CB8AC3E}">
        <p14:creationId xmlns:p14="http://schemas.microsoft.com/office/powerpoint/2010/main" val="257845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652" y="802662"/>
            <a:ext cx="6221896" cy="744530"/>
          </a:xfrm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r>
              <a:rPr lang="en-US" sz="4800" dirty="0"/>
              <a:t> 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Career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652" y="2845954"/>
            <a:ext cx="5678557" cy="192001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CA" dirty="0"/>
              <a:t>Along with all the work to prepare for this project, I would like to provide insight on how we can prepare for your career direction and job searches.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57DB4-17CD-4884-9442-710FC406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Image of various computer languages and software taught in the Big Data Analytics Program">
            <a:extLst>
              <a:ext uri="{FF2B5EF4-FFF2-40B4-BE49-F238E27FC236}">
                <a16:creationId xmlns:a16="http://schemas.microsoft.com/office/drawing/2014/main" id="{FF9D1C0F-145D-48EE-9F4C-A3C45BE28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09" y="2077387"/>
            <a:ext cx="3624470" cy="396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0628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Rectangle: Single Corner Snipped 17">
            <a:extLst>
              <a:ext uri="{FF2B5EF4-FFF2-40B4-BE49-F238E27FC236}">
                <a16:creationId xmlns:a16="http://schemas.microsoft.com/office/drawing/2014/main" id="{4CA2DBE6-1FF2-4682-9C79-A4A435DD3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0" y="6369199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Slide Number Placeholder 70">
            <a:extLst>
              <a:ext uri="{FF2B5EF4-FFF2-40B4-BE49-F238E27FC236}">
                <a16:creationId xmlns:a16="http://schemas.microsoft.com/office/drawing/2014/main" id="{D7395C9D-946E-4948-8E95-71D84144B7C4}"/>
              </a:ext>
            </a:extLst>
          </p:cNvPr>
          <p:cNvSpPr txBox="1">
            <a:spLocks/>
          </p:cNvSpPr>
          <p:nvPr/>
        </p:nvSpPr>
        <p:spPr>
          <a:xfrm>
            <a:off x="198783" y="6492875"/>
            <a:ext cx="4439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z="1200" smtClean="0">
                <a:solidFill>
                  <a:schemeClr val="bg1"/>
                </a:solidFill>
              </a:rPr>
              <a:pPr/>
              <a:t>16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9" name="Picture 2" descr="Image of a venn diagram displaying the word &quot;Emotional Intelligence&quot;">
            <a:extLst>
              <a:ext uri="{FF2B5EF4-FFF2-40B4-BE49-F238E27FC236}">
                <a16:creationId xmlns:a16="http://schemas.microsoft.com/office/drawing/2014/main" id="{BE9CBADC-1DD3-4B02-8F1D-0F6B6F2E1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010400" y="2107095"/>
            <a:ext cx="4760843" cy="2786269"/>
          </a:xfrm>
          <a:prstGeom prst="rect">
            <a:avLst/>
          </a:prstGeom>
          <a:noFill/>
          <a:effectLst>
            <a:outerShdw blurRad="50800" dist="38100" dir="18900000" sx="101000" sy="101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EAC91DAA-91F1-4740-89C5-3A34BA7CAAC6}"/>
              </a:ext>
            </a:extLst>
          </p:cNvPr>
          <p:cNvSpPr txBox="1">
            <a:spLocks/>
          </p:cNvSpPr>
          <p:nvPr/>
        </p:nvSpPr>
        <p:spPr>
          <a:xfrm>
            <a:off x="3172969" y="548465"/>
            <a:ext cx="7342631" cy="6088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200" dirty="0">
                <a:solidFill>
                  <a:schemeClr val="accent2">
                    <a:lumMod val="75000"/>
                  </a:schemeClr>
                </a:solidFill>
              </a:rPr>
              <a:t>What is Emotional Intelligence?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FE532B56-484E-4FD7-BAF2-C4693CB1E7AE}"/>
              </a:ext>
            </a:extLst>
          </p:cNvPr>
          <p:cNvSpPr txBox="1">
            <a:spLocks/>
          </p:cNvSpPr>
          <p:nvPr/>
        </p:nvSpPr>
        <p:spPr>
          <a:xfrm>
            <a:off x="420757" y="1810847"/>
            <a:ext cx="5878596" cy="3405807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CA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Emotional intelligence refers to the ability to identify and manage one’s own emotions, as well as the emotions of others.</a:t>
            </a:r>
          </a:p>
          <a:p>
            <a:pPr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Complete online quiz:</a:t>
            </a:r>
          </a:p>
          <a:p>
            <a:pPr>
              <a:buClr>
                <a:schemeClr val="accent2"/>
              </a:buClr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F274D-1D95-46A1-A25A-C7FB58BBB4F0}"/>
              </a:ext>
            </a:extLst>
          </p:cNvPr>
          <p:cNvSpPr/>
          <p:nvPr/>
        </p:nvSpPr>
        <p:spPr>
          <a:xfrm>
            <a:off x="1279095" y="4893365"/>
            <a:ext cx="587859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https://www.mindtools.com/pages/article/ei-quiz.htm</a:t>
            </a:r>
            <a:endParaRPr lang="en-CA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sz="2400" dirty="0">
                <a:latin typeface="Calibri" panose="020F0502020204030204" pitchFamily="34" charset="0"/>
                <a:cs typeface="Calibri" panose="020F0502020204030204" pitchFamily="34" charset="0"/>
              </a:rPr>
              <a:t>Let’s discuss results and review.</a:t>
            </a:r>
          </a:p>
        </p:txBody>
      </p:sp>
    </p:spTree>
    <p:extLst>
      <p:ext uri="{BB962C8B-B14F-4D97-AF65-F5344CB8AC3E}">
        <p14:creationId xmlns:p14="http://schemas.microsoft.com/office/powerpoint/2010/main" val="232010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9" name="Slide Number Placeholder 70">
            <a:extLst>
              <a:ext uri="{FF2B5EF4-FFF2-40B4-BE49-F238E27FC236}">
                <a16:creationId xmlns:a16="http://schemas.microsoft.com/office/drawing/2014/main" id="{D7395C9D-946E-4948-8E95-71D84144B7C4}"/>
              </a:ext>
            </a:extLst>
          </p:cNvPr>
          <p:cNvSpPr txBox="1">
            <a:spLocks/>
          </p:cNvSpPr>
          <p:nvPr/>
        </p:nvSpPr>
        <p:spPr>
          <a:xfrm>
            <a:off x="198783" y="6492875"/>
            <a:ext cx="4439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EAC91DAA-91F1-4740-89C5-3A34BA7CAAC6}"/>
              </a:ext>
            </a:extLst>
          </p:cNvPr>
          <p:cNvSpPr txBox="1">
            <a:spLocks/>
          </p:cNvSpPr>
          <p:nvPr/>
        </p:nvSpPr>
        <p:spPr>
          <a:xfrm>
            <a:off x="3172969" y="1025544"/>
            <a:ext cx="7342631" cy="6088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200" dirty="0">
                <a:solidFill>
                  <a:schemeClr val="accent2">
                    <a:lumMod val="75000"/>
                  </a:schemeClr>
                </a:solidFill>
              </a:rPr>
              <a:t>What Personality Type are you?</a:t>
            </a:r>
          </a:p>
        </p:txBody>
      </p:sp>
      <p:pic>
        <p:nvPicPr>
          <p:cNvPr id="10" name="Picture 2" descr="Image of word cloud displaying different personality character types">
            <a:extLst>
              <a:ext uri="{FF2B5EF4-FFF2-40B4-BE49-F238E27FC236}">
                <a16:creationId xmlns:a16="http://schemas.microsoft.com/office/drawing/2014/main" id="{CCA08008-DA8C-48AC-AB66-077E27C98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7382" y="2796226"/>
            <a:ext cx="3154689" cy="2049932"/>
          </a:xfrm>
          <a:prstGeom prst="rect">
            <a:avLst/>
          </a:prstGeom>
          <a:noFill/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71879D-42F7-4048-A819-21CD3F1E2A0A}"/>
              </a:ext>
            </a:extLst>
          </p:cNvPr>
          <p:cNvSpPr/>
          <p:nvPr/>
        </p:nvSpPr>
        <p:spPr>
          <a:xfrm>
            <a:off x="1304196" y="2621306"/>
            <a:ext cx="5821334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"/>
            <a:endParaRPr lang="en-CA" sz="2100" dirty="0">
              <a:solidFill>
                <a:schemeClr val="bg2">
                  <a:lumMod val="25000"/>
                </a:schemeClr>
              </a:solidFill>
            </a:endParaRPr>
          </a:p>
          <a:p>
            <a:pPr marL="34290"/>
            <a:endParaRPr lang="en-CA" sz="1500" dirty="0">
              <a:solidFill>
                <a:schemeClr val="bg2">
                  <a:lumMod val="50000"/>
                </a:schemeClr>
              </a:solidFill>
            </a:endParaRPr>
          </a:p>
          <a:p>
            <a:pPr marL="58293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https://www.16personalities.com/free-personality-test</a:t>
            </a:r>
          </a:p>
          <a:p>
            <a:pPr marL="240030" lvl="1"/>
            <a:r>
              <a:rPr lang="en-CA" sz="15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82930" lvl="1" indent="-342900">
              <a:buFont typeface="Wingdings" panose="05000000000000000000" pitchFamily="2" charset="2"/>
              <a:buChar char="Ø"/>
            </a:pPr>
            <a:endParaRPr lang="en-CA" sz="15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82930" lvl="1" indent="-342900">
              <a:buFont typeface="+mj-lt"/>
              <a:buAutoNum type="arabicPeriod"/>
            </a:pPr>
            <a:endParaRPr lang="en-CA" sz="15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51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252" y="623117"/>
            <a:ext cx="2545026" cy="953891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r>
              <a:rPr lang="en-US" sz="5400" dirty="0">
                <a:solidFill>
                  <a:schemeClr val="bg2">
                    <a:lumMod val="90000"/>
                  </a:schemeClr>
                </a:solidFill>
              </a:rPr>
              <a:t>Videos: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2510" y="1815547"/>
            <a:ext cx="4799140" cy="2503998"/>
          </a:xfrm>
        </p:spPr>
        <p:txBody>
          <a:bodyPr>
            <a:noAutofit/>
          </a:bodyPr>
          <a:lstStyle/>
          <a:p>
            <a:pPr marL="45720"/>
            <a:r>
              <a:rPr lang="en-CA" sz="1800" dirty="0"/>
              <a:t>These videos assist in the understanding  processes pertaining to Business Process Modelling</a:t>
            </a:r>
          </a:p>
          <a:p>
            <a:pPr marL="45720"/>
            <a:endParaRPr lang="en-CA" sz="1800" dirty="0"/>
          </a:p>
          <a:p>
            <a:pPr marL="45720"/>
            <a:r>
              <a:rPr lang="en-CA" sz="1800" dirty="0"/>
              <a:t>I’m hoping that this information will: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dirty="0"/>
              <a:t>Provide you with an overview of the areas in which Business Process is being utilized and how it is reshaping many industries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dirty="0"/>
              <a:t>Inspire your work throughout this term, and perhaps give you some ideas for potential big data analytics projects</a:t>
            </a: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D67647-38DA-47A2-988B-E4E6E97BBDA0}"/>
              </a:ext>
            </a:extLst>
          </p:cNvPr>
          <p:cNvSpPr/>
          <p:nvPr/>
        </p:nvSpPr>
        <p:spPr>
          <a:xfrm>
            <a:off x="6622510" y="5467122"/>
            <a:ext cx="49219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2"/>
              </a:rPr>
              <a:t>https://www.youtube.com/watch?v=NXbGIilFidA</a:t>
            </a:r>
            <a:endParaRPr lang="en-CA" dirty="0"/>
          </a:p>
          <a:p>
            <a:r>
              <a:rPr lang="en-CA" dirty="0">
                <a:hlinkClick r:id="rId3"/>
              </a:rPr>
              <a:t>https://www.youtube.com/watch?v=epokxGTkRSg</a:t>
            </a: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26" name="Picture 2" descr="Image result for business process modelling logo">
            <a:extLst>
              <a:ext uri="{FF2B5EF4-FFF2-40B4-BE49-F238E27FC236}">
                <a16:creationId xmlns:a16="http://schemas.microsoft.com/office/drawing/2014/main" id="{B12FDABD-4A57-4408-B53C-DBB22D8B3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6" y="1073425"/>
            <a:ext cx="5694526" cy="427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151C2-D2C8-4D9F-9F08-4DB2B34E4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 dirty="0"/>
          </a:p>
        </p:txBody>
      </p:sp>
      <p:pic>
        <p:nvPicPr>
          <p:cNvPr id="8196" name="Picture 4" descr="Image result for thank you ai">
            <a:extLst>
              <a:ext uri="{FF2B5EF4-FFF2-40B4-BE49-F238E27FC236}">
                <a16:creationId xmlns:a16="http://schemas.microsoft.com/office/drawing/2014/main" id="{D9C66389-FEBA-456C-BFAD-6364994D6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139" y="861391"/>
            <a:ext cx="7447722" cy="433346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AB0E36-8730-4B38-97D6-CC5E8736A03F}"/>
              </a:ext>
            </a:extLst>
          </p:cNvPr>
          <p:cNvSpPr txBox="1"/>
          <p:nvPr/>
        </p:nvSpPr>
        <p:spPr>
          <a:xfrm>
            <a:off x="3511825" y="5538733"/>
            <a:ext cx="5406887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CA" sz="4800" dirty="0">
                <a:solidFill>
                  <a:schemeClr val="bg2">
                    <a:lumMod val="25000"/>
                  </a:schemeClr>
                </a:solidFill>
              </a:rPr>
              <a:t>See you in week 2!!!</a:t>
            </a:r>
          </a:p>
        </p:txBody>
      </p:sp>
    </p:spTree>
    <p:extLst>
      <p:ext uri="{BB962C8B-B14F-4D97-AF65-F5344CB8AC3E}">
        <p14:creationId xmlns:p14="http://schemas.microsoft.com/office/powerpoint/2010/main" val="17185948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635" y="917050"/>
            <a:ext cx="7500729" cy="109728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Today’s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dISCUSSION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en-US" sz="4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635" y="2331720"/>
            <a:ext cx="8686800" cy="1097280"/>
          </a:xfrm>
        </p:spPr>
        <p:txBody>
          <a:bodyPr>
            <a:noAutofit/>
          </a:bodyPr>
          <a:lstStyle/>
          <a:p>
            <a:pPr marL="109728"/>
            <a:r>
              <a:rPr lang="en-CA" sz="2400" b="1" u="sng" dirty="0"/>
              <a:t>Course Overview</a:t>
            </a:r>
          </a:p>
          <a:p>
            <a:pPr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CA" sz="2400" dirty="0"/>
              <a:t>Introduction</a:t>
            </a:r>
          </a:p>
          <a:p>
            <a:pPr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CA" sz="2400" dirty="0"/>
              <a:t>Review of course learning objectives</a:t>
            </a:r>
          </a:p>
          <a:p>
            <a:pPr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CA" sz="2400" dirty="0"/>
              <a:t>Overview of course syllabus and assignments</a:t>
            </a:r>
          </a:p>
          <a:p>
            <a:pPr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CA" sz="2400" dirty="0"/>
              <a:t>Teaching philosophy for this course</a:t>
            </a:r>
          </a:p>
          <a:p>
            <a:pPr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CA" sz="2400" dirty="0"/>
              <a:t>What is Emotional Intelligence?</a:t>
            </a:r>
          </a:p>
          <a:p>
            <a:pPr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CA" sz="2400" dirty="0"/>
              <a:t>What personality type are you?</a:t>
            </a:r>
          </a:p>
          <a:p>
            <a:pPr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CA" sz="2400" dirty="0"/>
              <a:t> Videos: Business Process Modelling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8619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0" y="0"/>
            <a:ext cx="5416550" cy="6833428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3504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3677" y="158573"/>
            <a:ext cx="6043246" cy="573989"/>
          </a:xfrm>
        </p:spPr>
        <p:txBody>
          <a:bodyPr>
            <a:noAutofit/>
          </a:bodyPr>
          <a:lstStyle/>
          <a:p>
            <a:pPr algn="l"/>
            <a:r>
              <a:rPr lang="en-US" b="1" dirty="0"/>
              <a:t>Introduction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DBA049D-71E3-4C4D-A3E4-CC4C2B847E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3677" y="732562"/>
            <a:ext cx="3947856" cy="608895"/>
          </a:xfrm>
        </p:spPr>
        <p:txBody>
          <a:bodyPr>
            <a:normAutofit/>
          </a:bodyPr>
          <a:lstStyle/>
          <a:p>
            <a:r>
              <a:rPr lang="en-US" sz="2800" dirty="0"/>
              <a:t>Bio of Instructor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44E21A-37C8-4668-8994-6E469836A325}"/>
              </a:ext>
            </a:extLst>
          </p:cNvPr>
          <p:cNvSpPr/>
          <p:nvPr/>
        </p:nvSpPr>
        <p:spPr>
          <a:xfrm>
            <a:off x="5932651" y="4834983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Big Data Analytics Instructor- Business Processes &amp; Data Analytics Project/Project Management-Communications/Computer Studies- Business Intelligence Tools &amp; Business Intelligence &amp; Analysis</a:t>
            </a:r>
            <a:r>
              <a:rPr lang="en-CA" sz="16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1600" i="1" dirty="0">
                <a:latin typeface="Calibri" panose="020F0502020204030204" pitchFamily="34" charset="0"/>
                <a:cs typeface="Calibri" panose="020F0502020204030204" pitchFamily="34" charset="0"/>
              </a:rPr>
              <a:t>2018 Georgian College-Big Data Analytics Graduate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1600" i="1" dirty="0">
                <a:latin typeface="Calibri" panose="020F0502020204030204" pitchFamily="34" charset="0"/>
                <a:cs typeface="Calibri" panose="020F0502020204030204" pitchFamily="34" charset="0"/>
              </a:rPr>
              <a:t>18 + years in the Financial Markets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https://richardlambroff.wixsite.com/portfolio</a:t>
            </a:r>
            <a:endParaRPr lang="en-US" sz="1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DB914B-C2D5-6880-BDDF-51AFC6004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920" y="1431727"/>
            <a:ext cx="674808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713" y="656888"/>
            <a:ext cx="6354417" cy="744530"/>
          </a:xfrm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r>
              <a:rPr lang="en-US" sz="4800" dirty="0"/>
              <a:t> 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Teaching </a:t>
            </a:r>
            <a:r>
              <a:rPr lang="en-US" sz="4800" dirty="0" err="1">
                <a:solidFill>
                  <a:schemeClr val="bg2">
                    <a:lumMod val="75000"/>
                  </a:schemeClr>
                </a:solidFill>
              </a:rPr>
              <a:t>pHILOSOPHY</a:t>
            </a:r>
            <a:endParaRPr lang="en-US" sz="4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0713" y="1785839"/>
            <a:ext cx="5678557" cy="4483101"/>
          </a:xfrm>
        </p:spPr>
        <p:txBody>
          <a:bodyPr>
            <a:normAutofit fontScale="85000" lnSpcReduction="20000"/>
          </a:bodyPr>
          <a:lstStyle/>
          <a:p>
            <a:pPr marL="109728" indent="0">
              <a:buNone/>
            </a:pPr>
            <a:r>
              <a:rPr lang="en-CA" sz="1900" b="1" dirty="0">
                <a:solidFill>
                  <a:schemeClr val="bg2">
                    <a:lumMod val="25000"/>
                  </a:schemeClr>
                </a:solidFill>
              </a:rPr>
              <a:t>Student Success</a:t>
            </a:r>
          </a:p>
          <a:p>
            <a:pPr lvl="1">
              <a:buClrTx/>
            </a:pPr>
            <a:r>
              <a:rPr lang="en-CA" sz="1900" dirty="0"/>
              <a:t>I am encouraged to see all of you do well in this course and the Big Data Analytics program!</a:t>
            </a:r>
          </a:p>
          <a:p>
            <a:pPr marL="109728" indent="0">
              <a:buClrTx/>
              <a:buNone/>
            </a:pPr>
            <a:r>
              <a:rPr lang="en-CA" sz="1900" b="1" dirty="0">
                <a:solidFill>
                  <a:schemeClr val="bg2">
                    <a:lumMod val="25000"/>
                  </a:schemeClr>
                </a:solidFill>
              </a:rPr>
              <a:t>Active &amp; Experiential Learning</a:t>
            </a:r>
          </a:p>
          <a:p>
            <a:pPr lvl="1">
              <a:buClrTx/>
            </a:pPr>
            <a:r>
              <a:rPr lang="en-CA" sz="1900" dirty="0"/>
              <a:t>I believe in the value of active &amp; experiential learning, meaning engaging students in “learning by doing”. As well mentoring, becoming confident when presenting and develop leadership skills. Remain resilient and use your time efficiently</a:t>
            </a:r>
          </a:p>
          <a:p>
            <a:pPr marL="109728" indent="0">
              <a:buNone/>
            </a:pPr>
            <a:r>
              <a:rPr lang="en-CA" sz="1900" b="1" dirty="0">
                <a:solidFill>
                  <a:schemeClr val="bg2">
                    <a:lumMod val="25000"/>
                  </a:schemeClr>
                </a:solidFill>
              </a:rPr>
              <a:t>Variety of Learning Activities</a:t>
            </a:r>
          </a:p>
          <a:p>
            <a:pPr lvl="1">
              <a:buClrTx/>
            </a:pPr>
            <a:r>
              <a:rPr lang="en-CA" sz="1900" dirty="0"/>
              <a:t>I will try to incorporate a variety of teaching methods to accommodate different learning styles / preferences (e.g., lectures, activities, videos, games)</a:t>
            </a:r>
          </a:p>
          <a:p>
            <a:pPr marL="109728" indent="0">
              <a:buClrTx/>
              <a:buNone/>
            </a:pPr>
            <a:r>
              <a:rPr lang="en-CA" sz="1900" b="1" dirty="0">
                <a:solidFill>
                  <a:schemeClr val="bg2">
                    <a:lumMod val="25000"/>
                  </a:schemeClr>
                </a:solidFill>
              </a:rPr>
              <a:t>Encouraging Community Connections</a:t>
            </a:r>
          </a:p>
          <a:p>
            <a:pPr lvl="1">
              <a:buClrTx/>
            </a:pPr>
            <a:r>
              <a:rPr lang="en-CA" sz="1900" dirty="0"/>
              <a:t>I also think that establishing connections with external organizations and experts, and gaining applied experience in the industry, is a big part of the benefits of a grad program 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57DB4-17CD-4884-9442-710FC406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074" name="Picture 2" descr="Image result for teaching philosophy images">
            <a:extLst>
              <a:ext uri="{FF2B5EF4-FFF2-40B4-BE49-F238E27FC236}">
                <a16:creationId xmlns:a16="http://schemas.microsoft.com/office/drawing/2014/main" id="{5F58CCE3-B2FD-4AE3-8161-1C35E6F5E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409" y="2345633"/>
            <a:ext cx="2915478" cy="323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03918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713" y="656888"/>
            <a:ext cx="8660296" cy="744530"/>
          </a:xfrm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r>
              <a:rPr lang="en-US" sz="4800" dirty="0"/>
              <a:t> 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CLASS EXPECTATIONS &amp;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0713" y="1625246"/>
            <a:ext cx="5678557" cy="4483101"/>
          </a:xfrm>
        </p:spPr>
        <p:txBody>
          <a:bodyPr>
            <a:normAutofit fontScale="25000" lnSpcReduction="20000"/>
          </a:bodyPr>
          <a:lstStyle/>
          <a:p>
            <a:pPr marL="109728" indent="0">
              <a:buNone/>
            </a:pPr>
            <a:r>
              <a:rPr lang="en-CA" sz="6400" b="1" dirty="0">
                <a:solidFill>
                  <a:schemeClr val="bg2">
                    <a:lumMod val="25000"/>
                  </a:schemeClr>
                </a:solidFill>
              </a:rPr>
              <a:t>Attendance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CA" sz="6400" dirty="0"/>
              <a:t>Students are expected to attend and actively participate in class</a:t>
            </a:r>
          </a:p>
          <a:p>
            <a:pPr marL="45720" indent="0">
              <a:buNone/>
            </a:pPr>
            <a:r>
              <a:rPr lang="en-CA" sz="6400" b="1" dirty="0">
                <a:solidFill>
                  <a:schemeClr val="bg2">
                    <a:lumMod val="25000"/>
                  </a:schemeClr>
                </a:solidFill>
              </a:rPr>
              <a:t>Late Assignments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CA" sz="6400" dirty="0"/>
              <a:t>You are expected to submit your work on time</a:t>
            </a:r>
          </a:p>
          <a:p>
            <a:pPr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CA" sz="6400" dirty="0"/>
              <a:t>You must notify me in advance if an assignment will be late. Extensions will be granted only in exceptional circumstances (e.g., illness, family emergency). </a:t>
            </a:r>
            <a:r>
              <a:rPr lang="en-CA" sz="6400" b="1" i="1" dirty="0">
                <a:solidFill>
                  <a:srgbClr val="00B050"/>
                </a:solidFill>
              </a:rPr>
              <a:t>Late submissions will be subject to a penalty of -20% per day</a:t>
            </a:r>
            <a:endParaRPr lang="en-CA" sz="6400" b="1" dirty="0">
              <a:solidFill>
                <a:srgbClr val="00B050"/>
              </a:solidFill>
            </a:endParaRPr>
          </a:p>
          <a:p>
            <a:pPr marL="109728" indent="0">
              <a:buNone/>
            </a:pPr>
            <a:r>
              <a:rPr lang="en-CA" sz="6400" b="1" dirty="0">
                <a:solidFill>
                  <a:schemeClr val="bg2">
                    <a:lumMod val="25000"/>
                  </a:schemeClr>
                </a:solidFill>
              </a:rPr>
              <a:t>Academic Misconduct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CA" sz="6400" dirty="0"/>
              <a:t>Misconduct will not be tolerated. This includes inappropriate in-class behaviour, plagiarism, and other violations of school policies.</a:t>
            </a:r>
            <a:endParaRPr lang="en-CA" sz="6400" b="1" dirty="0">
              <a:solidFill>
                <a:schemeClr val="accent1"/>
              </a:solidFill>
            </a:endParaRPr>
          </a:p>
          <a:p>
            <a:pPr marL="109728" indent="0">
              <a:buNone/>
            </a:pPr>
            <a:r>
              <a:rPr lang="en-CA" sz="6400" b="1" dirty="0">
                <a:solidFill>
                  <a:schemeClr val="bg2">
                    <a:lumMod val="25000"/>
                  </a:schemeClr>
                </a:solidFill>
              </a:rPr>
              <a:t>Group Work Expectations and Policies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CA" sz="6400" dirty="0"/>
              <a:t>You are responsible for effective participation in your MRP teams and other group work. This will require good communication, planning, flexibility, patience, and commitment. </a:t>
            </a:r>
            <a:r>
              <a:rPr lang="en-CA" sz="6400" b="1" i="1" dirty="0">
                <a:solidFill>
                  <a:srgbClr val="00B050"/>
                </a:solidFill>
              </a:rPr>
              <a:t>If an issue cannot be resolved internally, you must notify the professor early on.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57DB4-17CD-4884-9442-710FC406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122" name="Picture 2" descr="Image result for school policies images">
            <a:extLst>
              <a:ext uri="{FF2B5EF4-FFF2-40B4-BE49-F238E27FC236}">
                <a16:creationId xmlns:a16="http://schemas.microsoft.com/office/drawing/2014/main" id="{20E8C300-1EF1-47A8-9D47-ABBEA976F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573" y="2610678"/>
            <a:ext cx="3419061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85919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4293" y="2567610"/>
            <a:ext cx="8423413" cy="1295400"/>
          </a:xfrm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2">
                    <a:lumMod val="75000"/>
                  </a:schemeClr>
                </a:solidFill>
              </a:rPr>
              <a:t>Course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380650-FDE8-4F63-B003-F0782321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50870"/>
            <a:ext cx="4671392" cy="744530"/>
          </a:xfrm>
          <a:solidFill>
            <a:schemeClr val="bg2">
              <a:lumMod val="1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/>
              <a:t> 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course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199" y="1769274"/>
            <a:ext cx="9372600" cy="4483101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pPr marL="109728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CA" sz="2800" dirty="0"/>
              <a:t>LEARNING OBJECTIVES</a:t>
            </a:r>
          </a:p>
          <a:p>
            <a:pPr marL="566928" indent="-457200">
              <a:spcBef>
                <a:spcPts val="1200"/>
              </a:spcBef>
              <a:spcAft>
                <a:spcPts val="600"/>
              </a:spcAft>
              <a:buAutoNum type="arabicPeriod"/>
            </a:pPr>
            <a:r>
              <a:rPr lang="en-CA" dirty="0"/>
              <a:t>Understand </a:t>
            </a:r>
            <a:r>
              <a:rPr lang="en-CA" i="1" dirty="0">
                <a:solidFill>
                  <a:schemeClr val="accent1"/>
                </a:solidFill>
              </a:rPr>
              <a:t>business processes </a:t>
            </a:r>
            <a:r>
              <a:rPr lang="en-CA" dirty="0"/>
              <a:t>and information needs</a:t>
            </a:r>
            <a:endParaRPr lang="en-CA" i="1" dirty="0">
              <a:solidFill>
                <a:schemeClr val="accent1"/>
              </a:solidFill>
            </a:endParaRPr>
          </a:p>
          <a:p>
            <a:pPr marL="566928" indent="-457200">
              <a:spcBef>
                <a:spcPts val="1200"/>
              </a:spcBef>
              <a:spcAft>
                <a:spcPts val="600"/>
              </a:spcAft>
              <a:buAutoNum type="arabicPeriod"/>
            </a:pPr>
            <a:r>
              <a:rPr lang="en-CA" dirty="0"/>
              <a:t>Identify and </a:t>
            </a:r>
            <a:r>
              <a:rPr lang="en-CA" i="1" dirty="0">
                <a:solidFill>
                  <a:schemeClr val="accent1"/>
                </a:solidFill>
              </a:rPr>
              <a:t>document business requirements</a:t>
            </a:r>
            <a:r>
              <a:rPr lang="en-CA" dirty="0"/>
              <a:t>, opportunities, and challenges for data analysis</a:t>
            </a:r>
          </a:p>
          <a:p>
            <a:pPr marL="566928" indent="-457200">
              <a:spcBef>
                <a:spcPts val="1200"/>
              </a:spcBef>
              <a:spcAft>
                <a:spcPts val="600"/>
              </a:spcAft>
              <a:buAutoNum type="arabicPeriod"/>
            </a:pPr>
            <a:r>
              <a:rPr lang="en-CA" dirty="0"/>
              <a:t>Develop a </a:t>
            </a:r>
            <a:r>
              <a:rPr lang="en-CA" i="1" dirty="0">
                <a:solidFill>
                  <a:schemeClr val="accent1"/>
                </a:solidFill>
              </a:rPr>
              <a:t>business proposal &amp; project charter </a:t>
            </a:r>
            <a:r>
              <a:rPr lang="en-CA" dirty="0"/>
              <a:t>that meets an organization’s need for data collection, analysis, and reporting</a:t>
            </a:r>
          </a:p>
          <a:p>
            <a:pPr marL="566928" indent="-457200">
              <a:spcBef>
                <a:spcPts val="1200"/>
              </a:spcBef>
              <a:spcAft>
                <a:spcPts val="600"/>
              </a:spcAft>
              <a:buAutoNum type="arabicPeriod"/>
            </a:pPr>
            <a:r>
              <a:rPr lang="en-CA" dirty="0"/>
              <a:t>Design and </a:t>
            </a:r>
            <a:r>
              <a:rPr lang="en-CA" i="1" dirty="0">
                <a:solidFill>
                  <a:schemeClr val="accent1"/>
                </a:solidFill>
              </a:rPr>
              <a:t>present proposals</a:t>
            </a:r>
            <a:r>
              <a:rPr lang="en-CA" dirty="0"/>
              <a:t>, business process/data visualizations, and executive summaries for stakeholders</a:t>
            </a:r>
            <a:endParaRPr lang="en-CA" i="1" dirty="0">
              <a:solidFill>
                <a:schemeClr val="accent1"/>
              </a:solidFill>
            </a:endParaRPr>
          </a:p>
          <a:p>
            <a:pPr marL="566928" indent="-457200">
              <a:spcBef>
                <a:spcPts val="1200"/>
              </a:spcBef>
              <a:spcAft>
                <a:spcPts val="600"/>
              </a:spcAft>
              <a:buAutoNum type="arabicPeriod"/>
            </a:pPr>
            <a:r>
              <a:rPr lang="en-CA" dirty="0"/>
              <a:t>Apply basic </a:t>
            </a:r>
            <a:r>
              <a:rPr lang="en-CA" i="1" dirty="0">
                <a:solidFill>
                  <a:schemeClr val="accent1"/>
                </a:solidFill>
              </a:rPr>
              <a:t>entrepreneurial strategies </a:t>
            </a:r>
            <a:r>
              <a:rPr lang="en-CA" dirty="0"/>
              <a:t>to identify and respond to new opportunities and challenges </a:t>
            </a:r>
          </a:p>
          <a:p>
            <a:pPr marL="0" indent="0">
              <a:buNone/>
            </a:pPr>
            <a:r>
              <a:rPr lang="en-CA" i="1" dirty="0">
                <a:solidFill>
                  <a:schemeClr val="bg2">
                    <a:lumMod val="25000"/>
                  </a:schemeClr>
                </a:solidFill>
              </a:rPr>
              <a:t>Objective of this course is designed to help you learn “the art and science” of developing a business proposal for a big data research project.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57DB4-17CD-4884-9442-710FC406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98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4183" y="525768"/>
            <a:ext cx="6046304" cy="744530"/>
          </a:xfrm>
          <a:solidFill>
            <a:schemeClr val="bg2">
              <a:lumMod val="1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Assignment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57DB4-17CD-4884-9442-710FC406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1C425B-1321-4C2B-AB29-5965BF9AC4BB}"/>
              </a:ext>
            </a:extLst>
          </p:cNvPr>
          <p:cNvSpPr/>
          <p:nvPr/>
        </p:nvSpPr>
        <p:spPr>
          <a:xfrm>
            <a:off x="1444487" y="1924123"/>
            <a:ext cx="1961322" cy="112643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2">
                    <a:lumMod val="10000"/>
                  </a:schemeClr>
                </a:solidFill>
              </a:rPr>
              <a:t>Project Charter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5ECB911-1320-4FDC-86B6-AD0F91C5E5AE}"/>
              </a:ext>
            </a:extLst>
          </p:cNvPr>
          <p:cNvSpPr/>
          <p:nvPr/>
        </p:nvSpPr>
        <p:spPr>
          <a:xfrm>
            <a:off x="1444487" y="3402493"/>
            <a:ext cx="1961322" cy="112643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2">
                    <a:lumMod val="10000"/>
                  </a:schemeClr>
                </a:solidFill>
              </a:rPr>
              <a:t>Software Tool Evaluation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A69ECD-D825-4A4D-91C9-6845EE4FB34B}"/>
              </a:ext>
            </a:extLst>
          </p:cNvPr>
          <p:cNvSpPr/>
          <p:nvPr/>
        </p:nvSpPr>
        <p:spPr>
          <a:xfrm>
            <a:off x="3980622" y="2493965"/>
            <a:ext cx="1961322" cy="1126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2">
                    <a:lumMod val="10000"/>
                  </a:schemeClr>
                </a:solidFill>
              </a:rPr>
              <a:t>Business Process Evaluation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A6B8B5-BBFB-4C29-8899-12ED536BB5C1}"/>
              </a:ext>
            </a:extLst>
          </p:cNvPr>
          <p:cNvSpPr/>
          <p:nvPr/>
        </p:nvSpPr>
        <p:spPr>
          <a:xfrm>
            <a:off x="6440143" y="2487340"/>
            <a:ext cx="1961322" cy="1126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2">
                    <a:lumMod val="10000"/>
                  </a:schemeClr>
                </a:solidFill>
              </a:rPr>
              <a:t>Preliminary Research Plan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417C9E-30B1-4B00-85FA-55303E29FFBE}"/>
              </a:ext>
            </a:extLst>
          </p:cNvPr>
          <p:cNvSpPr/>
          <p:nvPr/>
        </p:nvSpPr>
        <p:spPr>
          <a:xfrm>
            <a:off x="6364357" y="3912704"/>
            <a:ext cx="1961322" cy="1126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2">
                    <a:lumMod val="10000"/>
                  </a:schemeClr>
                </a:solidFill>
              </a:rPr>
              <a:t>Peer feedback on MRP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BEA296-A29B-47FC-BEDF-2DF8A5C5306A}"/>
              </a:ext>
            </a:extLst>
          </p:cNvPr>
          <p:cNvSpPr/>
          <p:nvPr/>
        </p:nvSpPr>
        <p:spPr>
          <a:xfrm>
            <a:off x="8981661" y="2493965"/>
            <a:ext cx="1961322" cy="1126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2">
                    <a:lumMod val="10000"/>
                  </a:schemeClr>
                </a:solidFill>
              </a:rPr>
              <a:t>Ethical Considerations &amp; Data Management Plan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EA2B70B-8AEB-45CB-A110-88B56980F5DC}"/>
              </a:ext>
            </a:extLst>
          </p:cNvPr>
          <p:cNvSpPr/>
          <p:nvPr/>
        </p:nvSpPr>
        <p:spPr>
          <a:xfrm>
            <a:off x="8981661" y="3965711"/>
            <a:ext cx="1961322" cy="112643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2">
                    <a:lumMod val="10000"/>
                  </a:schemeClr>
                </a:solidFill>
              </a:rPr>
              <a:t>MRP Presentation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BA1519-987E-49BE-8D65-634E7B37089E}"/>
              </a:ext>
            </a:extLst>
          </p:cNvPr>
          <p:cNvSpPr/>
          <p:nvPr/>
        </p:nvSpPr>
        <p:spPr>
          <a:xfrm>
            <a:off x="8981661" y="5437457"/>
            <a:ext cx="1961322" cy="1126435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2">
                    <a:lumMod val="10000"/>
                  </a:schemeClr>
                </a:solidFill>
              </a:rPr>
              <a:t>Final MRP Proposal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327413-E72F-4953-A800-C7CD1F1372C9}"/>
              </a:ext>
            </a:extLst>
          </p:cNvPr>
          <p:cNvSpPr/>
          <p:nvPr/>
        </p:nvSpPr>
        <p:spPr>
          <a:xfrm>
            <a:off x="1444487" y="550415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i="1" dirty="0">
                <a:solidFill>
                  <a:schemeClr val="bg2">
                    <a:lumMod val="25000"/>
                  </a:schemeClr>
                </a:solidFill>
              </a:rPr>
              <a:t>Each course assignment are designed around the learning objectives, assisting you to understand the proposal development process from beginning to end.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ED6AF9E-8188-4233-9ACB-D9B9C4DF772D}"/>
              </a:ext>
            </a:extLst>
          </p:cNvPr>
          <p:cNvSpPr/>
          <p:nvPr/>
        </p:nvSpPr>
        <p:spPr>
          <a:xfrm rot="1876029">
            <a:off x="3478696" y="2792140"/>
            <a:ext cx="429039" cy="172278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77AA6D2-85D4-42B4-B76C-167550367ACD}"/>
              </a:ext>
            </a:extLst>
          </p:cNvPr>
          <p:cNvSpPr/>
          <p:nvPr/>
        </p:nvSpPr>
        <p:spPr>
          <a:xfrm rot="19112625">
            <a:off x="3478695" y="3492358"/>
            <a:ext cx="429039" cy="172278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24ADDA1-AFF5-405D-8739-BCCF40188C91}"/>
              </a:ext>
            </a:extLst>
          </p:cNvPr>
          <p:cNvSpPr/>
          <p:nvPr/>
        </p:nvSpPr>
        <p:spPr>
          <a:xfrm>
            <a:off x="5981816" y="3023787"/>
            <a:ext cx="342669" cy="143483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8F84E62-ACBB-427C-BD32-693ED015CDB1}"/>
              </a:ext>
            </a:extLst>
          </p:cNvPr>
          <p:cNvSpPr/>
          <p:nvPr/>
        </p:nvSpPr>
        <p:spPr>
          <a:xfrm>
            <a:off x="8517123" y="2985440"/>
            <a:ext cx="342669" cy="143483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1C185D3-B9CF-4D18-8B83-65043FAEAE78}"/>
              </a:ext>
            </a:extLst>
          </p:cNvPr>
          <p:cNvSpPr/>
          <p:nvPr/>
        </p:nvSpPr>
        <p:spPr>
          <a:xfrm>
            <a:off x="8439150" y="4356650"/>
            <a:ext cx="429039" cy="172278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81AD9E4-DAF2-4563-944C-902A882A3582}"/>
              </a:ext>
            </a:extLst>
          </p:cNvPr>
          <p:cNvSpPr/>
          <p:nvPr/>
        </p:nvSpPr>
        <p:spPr>
          <a:xfrm rot="5400000">
            <a:off x="9790987" y="5194381"/>
            <a:ext cx="342669" cy="143483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19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713" y="656888"/>
            <a:ext cx="5002697" cy="744530"/>
          </a:xfrm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r>
              <a:rPr lang="en-US" sz="4800" dirty="0"/>
              <a:t> 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Project </a:t>
            </a:r>
            <a:r>
              <a:rPr lang="en-US" sz="4800" dirty="0" err="1">
                <a:solidFill>
                  <a:schemeClr val="bg2">
                    <a:lumMod val="75000"/>
                  </a:schemeClr>
                </a:solidFill>
              </a:rPr>
              <a:t>cHARTER</a:t>
            </a:r>
            <a:endParaRPr lang="en-US" sz="4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2174" y="1587056"/>
            <a:ext cx="9372600" cy="4483101"/>
          </a:xfrm>
        </p:spPr>
        <p:txBody>
          <a:bodyPr>
            <a:normAutofit lnSpcReduction="10000"/>
          </a:bodyPr>
          <a:lstStyle/>
          <a:p>
            <a:pPr marL="109728" indent="0">
              <a:spcBef>
                <a:spcPts val="600"/>
              </a:spcBef>
              <a:spcAft>
                <a:spcPts val="600"/>
              </a:spcAft>
              <a:buNone/>
            </a:pPr>
            <a:endParaRPr lang="en-CA" sz="2800" dirty="0"/>
          </a:p>
          <a:p>
            <a:pPr marL="566928" indent="-457200">
              <a:spcBef>
                <a:spcPts val="1200"/>
              </a:spcBef>
              <a:spcAft>
                <a:spcPts val="600"/>
              </a:spcAft>
              <a:buAutoNum type="arabicPeriod"/>
            </a:pPr>
            <a:r>
              <a:rPr lang="en-CA" dirty="0"/>
              <a:t>First assignment to create a  </a:t>
            </a:r>
            <a:r>
              <a:rPr lang="en-CA" i="1" dirty="0">
                <a:solidFill>
                  <a:schemeClr val="bg2">
                    <a:lumMod val="50000"/>
                  </a:schemeClr>
                </a:solidFill>
              </a:rPr>
              <a:t>Project Charter/MRP Proposal  </a:t>
            </a:r>
            <a:r>
              <a:rPr lang="en-CA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(due 2</a:t>
            </a:r>
            <a:r>
              <a:rPr lang="en-CA" i="1" baseline="30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nd</a:t>
            </a:r>
            <a:r>
              <a:rPr lang="en-CA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of June 2023).</a:t>
            </a:r>
          </a:p>
          <a:p>
            <a:pPr marL="566928" indent="-457200">
              <a:spcBef>
                <a:spcPts val="1200"/>
              </a:spcBef>
              <a:spcAft>
                <a:spcPts val="600"/>
              </a:spcAft>
              <a:buAutoNum type="arabicPeriod"/>
            </a:pPr>
            <a:r>
              <a:rPr lang="en-CA" dirty="0"/>
              <a:t>Project Charter provides a preliminary delineation of roles and responsibilities, outlines the </a:t>
            </a:r>
            <a:r>
              <a:rPr lang="en-CA" b="1" dirty="0"/>
              <a:t>project</a:t>
            </a:r>
            <a:r>
              <a:rPr lang="en-CA" dirty="0"/>
              <a:t> objectives, identifies the main stakeholders, and defines the authority of the </a:t>
            </a:r>
            <a:r>
              <a:rPr lang="en-CA" b="1" dirty="0"/>
              <a:t>project</a:t>
            </a:r>
            <a:r>
              <a:rPr lang="en-CA" dirty="0"/>
              <a:t> manager. It serves as a reference of authority for the future of the </a:t>
            </a:r>
            <a:r>
              <a:rPr lang="en-CA" b="1" dirty="0"/>
              <a:t>project</a:t>
            </a:r>
            <a:r>
              <a:rPr lang="en-CA" dirty="0"/>
              <a:t>.</a:t>
            </a:r>
          </a:p>
          <a:p>
            <a:pPr marL="566928" indent="-457200">
              <a:spcBef>
                <a:spcPts val="1200"/>
              </a:spcBef>
              <a:spcAft>
                <a:spcPts val="600"/>
              </a:spcAft>
              <a:buFont typeface="Arial" pitchFamily="34" charset="0"/>
              <a:buAutoNum type="arabicPeriod"/>
            </a:pPr>
            <a:r>
              <a:rPr lang="en-CA" dirty="0"/>
              <a:t>The Project Charter assignment will set the foundation for your Major Research Project (MRP) proposal. </a:t>
            </a:r>
          </a:p>
          <a:p>
            <a:pPr marL="566928" indent="-457200">
              <a:spcBef>
                <a:spcPts val="1200"/>
              </a:spcBef>
              <a:spcAft>
                <a:spcPts val="600"/>
              </a:spcAft>
              <a:buAutoNum type="arabicPeriod"/>
            </a:pPr>
            <a:r>
              <a:rPr lang="en-CA" dirty="0"/>
              <a:t>We will be discussing on how to create a  </a:t>
            </a:r>
            <a:r>
              <a:rPr lang="en-CA" i="1" dirty="0">
                <a:solidFill>
                  <a:schemeClr val="bg2">
                    <a:lumMod val="50000"/>
                  </a:schemeClr>
                </a:solidFill>
              </a:rPr>
              <a:t>Project Charter </a:t>
            </a:r>
            <a:r>
              <a:rPr lang="en-CA" dirty="0"/>
              <a:t>in class on 19</a:t>
            </a:r>
            <a:r>
              <a:rPr lang="en-CA" baseline="30000" dirty="0"/>
              <a:t>th &amp; </a:t>
            </a:r>
            <a:r>
              <a:rPr lang="en-CA" dirty="0"/>
              <a:t> of May 2023.</a:t>
            </a:r>
            <a:endParaRPr lang="en-CA" i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57DB4-17CD-4884-9442-710FC406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(widescreen)(2)</Template>
  <TotalTime>2082</TotalTime>
  <Words>1295</Words>
  <Application>Microsoft Office PowerPoint</Application>
  <PresentationFormat>Widescreen</PresentationFormat>
  <Paragraphs>162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Wingdings</vt:lpstr>
      <vt:lpstr>Wireframe Building 16x9</vt:lpstr>
      <vt:lpstr>Business processes bdat1003</vt:lpstr>
      <vt:lpstr>Today’s dISCUSSION </vt:lpstr>
      <vt:lpstr>Introduction</vt:lpstr>
      <vt:lpstr> Teaching pHILOSOPHY</vt:lpstr>
      <vt:lpstr> CLASS EXPECTATIONS &amp; Policies</vt:lpstr>
      <vt:lpstr>Course overview</vt:lpstr>
      <vt:lpstr> course overview</vt:lpstr>
      <vt:lpstr>Assignment structure</vt:lpstr>
      <vt:lpstr> Project cHARTER</vt:lpstr>
      <vt:lpstr> MAJOR RESEARCH PROJECTS</vt:lpstr>
      <vt:lpstr> BUSINESS PROCESS VISUALIZATION</vt:lpstr>
      <vt:lpstr> Modelling your own bpm</vt:lpstr>
      <vt:lpstr> Preliminary MRP pRESENTATION</vt:lpstr>
      <vt:lpstr> PRELIMINARY MRP Presentation</vt:lpstr>
      <vt:lpstr> Career development</vt:lpstr>
      <vt:lpstr>PowerPoint Presentation</vt:lpstr>
      <vt:lpstr>PowerPoint Presentation</vt:lpstr>
      <vt:lpstr>Videos: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processes &amp; Modelling bdat1003</dc:title>
  <dc:creator>Rick L</dc:creator>
  <cp:lastModifiedBy>Rick Lambroff</cp:lastModifiedBy>
  <cp:revision>71</cp:revision>
  <dcterms:created xsi:type="dcterms:W3CDTF">2018-05-01T18:13:07Z</dcterms:created>
  <dcterms:modified xsi:type="dcterms:W3CDTF">2023-05-10T04:28:54Z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